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62" r:id="rId16"/>
    <p:sldId id="274" r:id="rId17"/>
    <p:sldId id="263" r:id="rId18"/>
    <p:sldId id="273" r:id="rId19"/>
    <p:sldId id="275" r:id="rId2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4EFE896-1916-4888-8D9B-F8146272C40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2217B0E-6983-427D-9A74-546A6171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794943D-D213-4392-B0E8-7EE716D8D078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F9357-6235-406A-8D9A-243F10ACA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Cultural awareness</a:t>
            </a:r>
            <a:r>
              <a:rPr lang="en-US" dirty="0"/>
              <a:t> is defined as the process of conducting a self-examination of one’s own biases towards other cultures and the in-depth exploration of one’s cultural and professional background. Cultural awareness also involves being aware of the existence of documented racism and other “isms”. </a:t>
            </a:r>
          </a:p>
          <a:p>
            <a:endParaRPr lang="en-US" dirty="0"/>
          </a:p>
          <a:p>
            <a:r>
              <a:rPr lang="en-US" b="1" dirty="0"/>
              <a:t>Cultural knowledge </a:t>
            </a:r>
            <a:r>
              <a:rPr lang="en-US" dirty="0"/>
              <a:t>is defined as the process in which the professional seeks and obtains a sound educational base about culturally diverse groups.</a:t>
            </a:r>
          </a:p>
          <a:p>
            <a:endParaRPr lang="en-US" dirty="0"/>
          </a:p>
          <a:p>
            <a:r>
              <a:rPr lang="en-US" b="1" dirty="0"/>
              <a:t>Cultural skill </a:t>
            </a:r>
            <a:r>
              <a:rPr lang="en-US" dirty="0"/>
              <a:t>is the ability to conduct a cultural assessment to collect relevant cultural data regarding the client’s presenting problem as well as accurately conducting a culturally-based physical assessment. </a:t>
            </a:r>
          </a:p>
          <a:p>
            <a:endParaRPr lang="en-US" dirty="0"/>
          </a:p>
          <a:p>
            <a:r>
              <a:rPr lang="en-US" b="1" dirty="0"/>
              <a:t>Cultural encounters </a:t>
            </a:r>
            <a:r>
              <a:rPr lang="en-US" dirty="0"/>
              <a:t>is the process which encourages the professional to directly engage in face-to-face cultural interactions and other types of encounters with clients from culturally diverse backgrounds in order to modify existing beliefs about a cultural group and to prevent possible stereotyping. It is also the pivotal construct of cultural competence that provides the energy source and foundation for one’s journey towards cultural competence's: is defined as the process of conducting a self-examination of ones own biases towards other cultures and the in-depth exploration.</a:t>
            </a:r>
          </a:p>
          <a:p>
            <a:endParaRPr lang="en-US" dirty="0"/>
          </a:p>
          <a:p>
            <a:r>
              <a:rPr lang="en-US" b="1" dirty="0"/>
              <a:t>Cultural desire </a:t>
            </a:r>
            <a:r>
              <a:rPr lang="en-US" dirty="0"/>
              <a:t>is the motivation of the healthcare professional to “want to” engage in the process of becoming culturally aware, culturally knowledgeable, culturally skillful and seeking cultural encounters; not the “have to.”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FE8B-5F68-4951-9545-499134628E6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A908-D494-4A63-BE5D-A2C8C06C704C}" type="datetimeFigureOut">
              <a:rPr lang="en-US" smtClean="0"/>
              <a:t>6/19/18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04D3-1A3E-4DAC-B9D8-E735F4514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ggarm@smccd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ianegoodman.com/TheTapestryModelFi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64" y="1095888"/>
            <a:ext cx="811298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Pass the Sugar, Please—Creating Opportunities for Staff to Have a Seat at the 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64" y="4776319"/>
            <a:ext cx="9144000" cy="1655762"/>
          </a:xfrm>
        </p:spPr>
        <p:txBody>
          <a:bodyPr/>
          <a:lstStyle/>
          <a:p>
            <a:pPr algn="l"/>
            <a:r>
              <a:rPr lang="en-US" i="1" dirty="0">
                <a:latin typeface="Aldine401 BT" panose="02020602060306020A03" pitchFamily="18" charset="0"/>
              </a:rPr>
              <a:t>Michele Haggar</a:t>
            </a:r>
          </a:p>
          <a:p>
            <a:pPr algn="l"/>
            <a:r>
              <a:rPr lang="en-US" i="1" dirty="0">
                <a:latin typeface="Aldine401 BT" panose="02020602060306020A03" pitchFamily="18" charset="0"/>
              </a:rPr>
              <a:t>Classified Senate President</a:t>
            </a:r>
          </a:p>
          <a:p>
            <a:pPr algn="l"/>
            <a:r>
              <a:rPr lang="en-US" i="1" dirty="0">
                <a:latin typeface="Aldine401 BT" panose="02020602060306020A03" pitchFamily="18" charset="0"/>
              </a:rPr>
              <a:t>Skyline College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AE0C79-E529-4AC3-A4FB-65CEBBAE08AD}"/>
              </a:ext>
            </a:extLst>
          </p:cNvPr>
          <p:cNvGrpSpPr/>
          <p:nvPr/>
        </p:nvGrpSpPr>
        <p:grpSpPr>
          <a:xfrm>
            <a:off x="566498" y="3924046"/>
            <a:ext cx="11092904" cy="405613"/>
            <a:chOff x="571659" y="3533754"/>
            <a:chExt cx="11318648" cy="540433"/>
          </a:xfrm>
        </p:grpSpPr>
        <p:pic>
          <p:nvPicPr>
            <p:cNvPr id="1026" name="Picture 2" descr="Image result for candy border png">
              <a:extLst>
                <a:ext uri="{FF2B5EF4-FFF2-40B4-BE49-F238E27FC236}">
                  <a16:creationId xmlns:a16="http://schemas.microsoft.com/office/drawing/2014/main" id="{1A5667DF-36BC-4796-BA31-0F4C289AEE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92" t="92522"/>
            <a:stretch/>
          </p:blipFill>
          <p:spPr bwMode="auto">
            <a:xfrm>
              <a:off x="6230983" y="3561328"/>
              <a:ext cx="5659324" cy="51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candy border png">
              <a:extLst>
                <a:ext uri="{FF2B5EF4-FFF2-40B4-BE49-F238E27FC236}">
                  <a16:creationId xmlns:a16="http://schemas.microsoft.com/office/drawing/2014/main" id="{75623682-CAE6-4292-AAAB-540014D287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92" t="92522"/>
            <a:stretch/>
          </p:blipFill>
          <p:spPr bwMode="auto">
            <a:xfrm rot="10800000">
              <a:off x="571659" y="3533754"/>
              <a:ext cx="5659324" cy="51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skyline college logo png">
            <a:extLst>
              <a:ext uri="{FF2B5EF4-FFF2-40B4-BE49-F238E27FC236}">
                <a16:creationId xmlns:a16="http://schemas.microsoft.com/office/drawing/2014/main" id="{CF0156DE-0ED3-4C14-AA5D-DFF3BE7E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334" y="5089872"/>
            <a:ext cx="1624402" cy="10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7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ianegoodman.com/images/headshots.jpg">
            <a:extLst>
              <a:ext uri="{FF2B5EF4-FFF2-40B4-BE49-F238E27FC236}">
                <a16:creationId xmlns:a16="http://schemas.microsoft.com/office/drawing/2014/main" id="{38635B00-790C-4EF3-8CAD-912242B4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75" y="429209"/>
            <a:ext cx="1287493" cy="16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EFE0EA-40DA-4070-B580-969F7E02BDFB}"/>
              </a:ext>
            </a:extLst>
          </p:cNvPr>
          <p:cNvSpPr txBox="1">
            <a:spLocks/>
          </p:cNvSpPr>
          <p:nvPr/>
        </p:nvSpPr>
        <p:spPr>
          <a:xfrm>
            <a:off x="495632" y="2136710"/>
            <a:ext cx="11308702" cy="407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“One’s tapestry is made up of different colored threads, each thread reflecting different social identities and corresponding privileges or oppression…the whole tapestry is multicolored, since people always embody all their identities.” </a:t>
            </a:r>
          </a:p>
        </p:txBody>
      </p:sp>
    </p:spTree>
    <p:extLst>
      <p:ext uri="{BB962C8B-B14F-4D97-AF65-F5344CB8AC3E}">
        <p14:creationId xmlns:p14="http://schemas.microsoft.com/office/powerpoint/2010/main" val="373218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0A8218-A904-4FE1-8175-E54F5DCF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2" y="248260"/>
            <a:ext cx="10515600" cy="1325563"/>
          </a:xfrm>
        </p:spPr>
        <p:txBody>
          <a:bodyPr/>
          <a:lstStyle/>
          <a:p>
            <a:r>
              <a:rPr lang="en-US" dirty="0"/>
              <a:t>What everyone sees…</a:t>
            </a:r>
          </a:p>
        </p:txBody>
      </p:sp>
      <p:pic>
        <p:nvPicPr>
          <p:cNvPr id="5" name="Picture 2" descr="http://tapestryweaverssouth.org/wp-content/uploads/2013/02/home-phyllis-holmes.jpg">
            <a:extLst>
              <a:ext uri="{FF2B5EF4-FFF2-40B4-BE49-F238E27FC236}">
                <a16:creationId xmlns:a16="http://schemas.microsoft.com/office/drawing/2014/main" id="{3E704AE1-2208-4EFB-973A-38C3E456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87" y="1573823"/>
            <a:ext cx="8066171" cy="460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0800" dist="114300" dir="78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324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C5669E-881A-4F27-95FA-3A017C5A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experience, but others don’t see</a:t>
            </a:r>
          </a:p>
        </p:txBody>
      </p:sp>
      <p:pic>
        <p:nvPicPr>
          <p:cNvPr id="5" name="Picture 2" descr="http://die2live.worthyofpraise.org/wp-content/uploads/2015/03/tapestry-backside.jpg">
            <a:extLst>
              <a:ext uri="{FF2B5EF4-FFF2-40B4-BE49-F238E27FC236}">
                <a16:creationId xmlns:a16="http://schemas.microsoft.com/office/drawing/2014/main" id="{E22AAF56-33C3-45EF-BBA1-E7186D6B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91" y="1620476"/>
            <a:ext cx="8005666" cy="462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536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EE9F50B-25DA-4969-B0F2-C5F91F2C2F83}"/>
              </a:ext>
            </a:extLst>
          </p:cNvPr>
          <p:cNvGrpSpPr/>
          <p:nvPr/>
        </p:nvGrpSpPr>
        <p:grpSpPr>
          <a:xfrm>
            <a:off x="6180715" y="2140270"/>
            <a:ext cx="2798431" cy="2690703"/>
            <a:chOff x="4601293" y="1350564"/>
            <a:chExt cx="2798431" cy="269070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79BD4D-738B-4F09-B5BF-3F5910D65509}"/>
                </a:ext>
              </a:extLst>
            </p:cNvPr>
            <p:cNvSpPr/>
            <p:nvPr/>
          </p:nvSpPr>
          <p:spPr>
            <a:xfrm>
              <a:off x="4601293" y="1350564"/>
              <a:ext cx="2798431" cy="26907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chemeClr val="dk1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0B36C4-3376-44DF-8131-E31ECA318468}"/>
                </a:ext>
              </a:extLst>
            </p:cNvPr>
            <p:cNvSpPr txBox="1"/>
            <p:nvPr/>
          </p:nvSpPr>
          <p:spPr>
            <a:xfrm>
              <a:off x="5044187" y="2231472"/>
              <a:ext cx="2028361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8100">
              <a:noFill/>
              <a:prstDash val="lgDashDotDot"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Process of Cultural Consciousness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CF1B69-806C-431D-94F5-328CB0FF7525}"/>
              </a:ext>
            </a:extLst>
          </p:cNvPr>
          <p:cNvGrpSpPr/>
          <p:nvPr/>
        </p:nvGrpSpPr>
        <p:grpSpPr>
          <a:xfrm>
            <a:off x="6878645" y="1100780"/>
            <a:ext cx="3756545" cy="3319004"/>
            <a:chOff x="5299223" y="311074"/>
            <a:chExt cx="3756545" cy="33190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3824A1-10E4-4076-9B72-4FA4DF468B38}"/>
                </a:ext>
              </a:extLst>
            </p:cNvPr>
            <p:cNvSpPr/>
            <p:nvPr/>
          </p:nvSpPr>
          <p:spPr>
            <a:xfrm>
              <a:off x="5299223" y="311074"/>
              <a:ext cx="3756545" cy="3319004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4840F6-0FC6-46E6-9B09-9F317439D18D}"/>
                </a:ext>
              </a:extLst>
            </p:cNvPr>
            <p:cNvSpPr txBox="1"/>
            <p:nvPr/>
          </p:nvSpPr>
          <p:spPr>
            <a:xfrm>
              <a:off x="6339348" y="497768"/>
              <a:ext cx="2033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Understanding and valuing others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E73EF6-BE4C-4503-920B-9C85171DC0B7}"/>
              </a:ext>
            </a:extLst>
          </p:cNvPr>
          <p:cNvGrpSpPr/>
          <p:nvPr/>
        </p:nvGrpSpPr>
        <p:grpSpPr>
          <a:xfrm>
            <a:off x="7409099" y="2014682"/>
            <a:ext cx="4546553" cy="3436270"/>
            <a:chOff x="5829677" y="1224976"/>
            <a:chExt cx="4546553" cy="343627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B65E32-38EE-45AB-B498-5C1F5A6EA3FA}"/>
                </a:ext>
              </a:extLst>
            </p:cNvPr>
            <p:cNvSpPr/>
            <p:nvPr/>
          </p:nvSpPr>
          <p:spPr>
            <a:xfrm>
              <a:off x="5829677" y="1224976"/>
              <a:ext cx="3634993" cy="343627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91F43E-BBDA-4685-B04B-7EFCE1DD8D52}"/>
                </a:ext>
              </a:extLst>
            </p:cNvPr>
            <p:cNvSpPr txBox="1"/>
            <p:nvPr/>
          </p:nvSpPr>
          <p:spPr>
            <a:xfrm>
              <a:off x="8271628" y="3385374"/>
              <a:ext cx="2104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Knowledge of other societal inequalities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9D13A2-D5E7-4343-BC69-F7169033242D}"/>
              </a:ext>
            </a:extLst>
          </p:cNvPr>
          <p:cNvGrpSpPr/>
          <p:nvPr/>
        </p:nvGrpSpPr>
        <p:grpSpPr>
          <a:xfrm>
            <a:off x="6056888" y="2921357"/>
            <a:ext cx="3422656" cy="3384406"/>
            <a:chOff x="4477466" y="2131651"/>
            <a:chExt cx="3422656" cy="33844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7BDF39-FE9B-45C7-B991-25D2A736A3E6}"/>
                </a:ext>
              </a:extLst>
            </p:cNvPr>
            <p:cNvSpPr/>
            <p:nvPr/>
          </p:nvSpPr>
          <p:spPr>
            <a:xfrm>
              <a:off x="4477466" y="2131651"/>
              <a:ext cx="3422656" cy="3384406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F6EA5D-6685-405F-BA3A-85F56CE170CD}"/>
                </a:ext>
              </a:extLst>
            </p:cNvPr>
            <p:cNvSpPr txBox="1"/>
            <p:nvPr/>
          </p:nvSpPr>
          <p:spPr>
            <a:xfrm>
              <a:off x="5627410" y="4685216"/>
              <a:ext cx="1427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Cultural Encounters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A48DE-C45A-41F2-BB37-0CFE9B30B292}"/>
              </a:ext>
            </a:extLst>
          </p:cNvPr>
          <p:cNvGrpSpPr/>
          <p:nvPr/>
        </p:nvGrpSpPr>
        <p:grpSpPr>
          <a:xfrm>
            <a:off x="3928137" y="2070949"/>
            <a:ext cx="3997062" cy="3649956"/>
            <a:chOff x="2348715" y="1281243"/>
            <a:chExt cx="3997062" cy="364995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5D3867-4F7B-40D6-9BB1-0E16B55E6B92}"/>
                </a:ext>
              </a:extLst>
            </p:cNvPr>
            <p:cNvSpPr/>
            <p:nvPr/>
          </p:nvSpPr>
          <p:spPr>
            <a:xfrm>
              <a:off x="2534653" y="1281243"/>
              <a:ext cx="3811124" cy="3649956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75773-2450-495A-8A40-7E629B505F40}"/>
                </a:ext>
              </a:extLst>
            </p:cNvPr>
            <p:cNvSpPr txBox="1"/>
            <p:nvPr/>
          </p:nvSpPr>
          <p:spPr>
            <a:xfrm>
              <a:off x="2348715" y="3630078"/>
              <a:ext cx="17652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Cultural Desire (a desire to foster equity and inclusion)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834AD9-939C-4FA2-8886-D5DE2297A1E1}"/>
              </a:ext>
            </a:extLst>
          </p:cNvPr>
          <p:cNvGrpSpPr/>
          <p:nvPr/>
        </p:nvGrpSpPr>
        <p:grpSpPr>
          <a:xfrm>
            <a:off x="4402537" y="1022318"/>
            <a:ext cx="3899850" cy="3672720"/>
            <a:chOff x="2823115" y="232612"/>
            <a:chExt cx="3899850" cy="3672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41D721-ED18-4187-B505-6CA169424F68}"/>
                </a:ext>
              </a:extLst>
            </p:cNvPr>
            <p:cNvSpPr/>
            <p:nvPr/>
          </p:nvSpPr>
          <p:spPr>
            <a:xfrm>
              <a:off x="2823115" y="232612"/>
              <a:ext cx="3899850" cy="3672720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lgDashDot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A61807-B13A-4A14-9C05-E390E7FA43FC}"/>
                </a:ext>
              </a:extLst>
            </p:cNvPr>
            <p:cNvSpPr txBox="1"/>
            <p:nvPr/>
          </p:nvSpPr>
          <p:spPr>
            <a:xfrm>
              <a:off x="3674558" y="607515"/>
              <a:ext cx="1624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Self-Awareness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73C21EEC-4F63-4A21-B5E6-620287ADBB7C}"/>
              </a:ext>
            </a:extLst>
          </p:cNvPr>
          <p:cNvSpPr txBox="1">
            <a:spLocks/>
          </p:cNvSpPr>
          <p:nvPr/>
        </p:nvSpPr>
        <p:spPr>
          <a:xfrm>
            <a:off x="590966" y="290677"/>
            <a:ext cx="11364686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does the Tapestry model relate to my work?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6A325EF-1471-4FCA-B475-AB9A14C4B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2652" y="2417801"/>
            <a:ext cx="4686077" cy="351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1F8573-13B6-43ED-8487-425E6B4DC4EF}"/>
              </a:ext>
            </a:extLst>
          </p:cNvPr>
          <p:cNvSpPr txBox="1">
            <a:spLocks/>
          </p:cNvSpPr>
          <p:nvPr/>
        </p:nvSpPr>
        <p:spPr>
          <a:xfrm>
            <a:off x="476208" y="288913"/>
            <a:ext cx="8510770" cy="1096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/>
              <a:t>Truth: Leaders are…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65AE83-8AF7-4417-8F4C-6E012C7DA6CE}"/>
              </a:ext>
            </a:extLst>
          </p:cNvPr>
          <p:cNvSpPr txBox="1">
            <a:spLocks/>
          </p:cNvSpPr>
          <p:nvPr/>
        </p:nvSpPr>
        <p:spPr>
          <a:xfrm>
            <a:off x="550347" y="1765755"/>
            <a:ext cx="11089717" cy="4808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Communicators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Trustworthy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Visible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Collaborators with a strong voice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People who work to establish relationships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Seeking out personal development opportunities</a:t>
            </a:r>
          </a:p>
          <a:p>
            <a:pPr marL="571500" indent="-5715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</a:rPr>
              <a:t>Not afraid to admit failures or ask for help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208" y="1325561"/>
            <a:ext cx="884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Have the responses you provided on your “Activity Sheet” out as we discuss this slide</a:t>
            </a:r>
          </a:p>
        </p:txBody>
      </p:sp>
    </p:spTree>
    <p:extLst>
      <p:ext uri="{BB962C8B-B14F-4D97-AF65-F5344CB8AC3E}">
        <p14:creationId xmlns:p14="http://schemas.microsoft.com/office/powerpoint/2010/main" val="265689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andy border png">
            <a:extLst>
              <a:ext uri="{FF2B5EF4-FFF2-40B4-BE49-F238E27FC236}">
                <a16:creationId xmlns:a16="http://schemas.microsoft.com/office/drawing/2014/main" id="{F1D1EA1F-0DC5-4AA6-A4F2-BF3643E5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0" y="270588"/>
            <a:ext cx="11709919" cy="63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62" y="1712168"/>
            <a:ext cx="8815874" cy="34896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dirty="0"/>
              <a:t>Creating Leadership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5303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146924"/>
            <a:ext cx="11669487" cy="987814"/>
          </a:xfrm>
        </p:spPr>
        <p:txBody>
          <a:bodyPr>
            <a:noAutofit/>
          </a:bodyPr>
          <a:lstStyle/>
          <a:p>
            <a:r>
              <a:rPr lang="en-US" sz="4000" dirty="0"/>
              <a:t>Connecting Classified to Administrators and the Campus</a:t>
            </a:r>
          </a:p>
        </p:txBody>
      </p:sp>
      <p:pic>
        <p:nvPicPr>
          <p:cNvPr id="2050" name="Picture 2" descr="Image result for candy border png">
            <a:extLst>
              <a:ext uri="{FF2B5EF4-FFF2-40B4-BE49-F238E27FC236}">
                <a16:creationId xmlns:a16="http://schemas.microsoft.com/office/drawing/2014/main" id="{A014CFA6-11CE-4243-B5E2-BE9736AFF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588637" y="858880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AEFD47-9CA7-410F-8218-78C18454BEE4}"/>
              </a:ext>
            </a:extLst>
          </p:cNvPr>
          <p:cNvSpPr txBox="1">
            <a:spLocks/>
          </p:cNvSpPr>
          <p:nvPr/>
        </p:nvSpPr>
        <p:spPr>
          <a:xfrm>
            <a:off x="522513" y="1739885"/>
            <a:ext cx="11120445" cy="462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Establishing a Statement of Ethics</a:t>
            </a:r>
          </a:p>
          <a:p>
            <a:r>
              <a:rPr lang="en-US" sz="3200" dirty="0"/>
              <a:t>Work closely with Academic Senate</a:t>
            </a:r>
          </a:p>
          <a:p>
            <a:r>
              <a:rPr lang="en-US" sz="3200" dirty="0"/>
              <a:t>Professional Mentorship Program</a:t>
            </a:r>
          </a:p>
          <a:p>
            <a:r>
              <a:rPr lang="en-US" sz="3200" dirty="0"/>
              <a:t>Guided Pathways and Meta Majors Open Forums</a:t>
            </a:r>
          </a:p>
          <a:p>
            <a:r>
              <a:rPr lang="en-US" sz="3200" dirty="0"/>
              <a:t>Attend conferences (CLI and NCORE) and create a link on your site for staff to find/ access information</a:t>
            </a:r>
          </a:p>
          <a:p>
            <a:r>
              <a:rPr lang="en-US" sz="3200" dirty="0"/>
              <a:t>Poll your staff to see what types of </a:t>
            </a:r>
            <a:r>
              <a:rPr lang="en-US" sz="3200" i="1" dirty="0"/>
              <a:t>on-campus </a:t>
            </a:r>
            <a:r>
              <a:rPr lang="en-US" sz="3200" dirty="0"/>
              <a:t>PD opportunities they want to see</a:t>
            </a:r>
          </a:p>
          <a:p>
            <a:r>
              <a:rPr lang="en-US" sz="3200" dirty="0"/>
              <a:t>Retreats for Classified Staff</a:t>
            </a:r>
          </a:p>
          <a:p>
            <a:pPr lvl="1"/>
            <a:r>
              <a:rPr lang="en-US" sz="2800" dirty="0"/>
              <a:t>Developing an agenda that helps connect staff to initiatives/ efforts on campus</a:t>
            </a:r>
          </a:p>
          <a:p>
            <a:pPr lvl="1"/>
            <a:r>
              <a:rPr lang="en-US" sz="2800" dirty="0"/>
              <a:t>Develop a resolution around Professional Development, Equity, and Inclusiveness</a:t>
            </a:r>
          </a:p>
          <a:p>
            <a:r>
              <a:rPr lang="en-US" sz="3200" dirty="0"/>
              <a:t>Classified Senate Senators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11" name="Picture 2" descr="Image result for candy border png">
            <a:extLst>
              <a:ext uri="{FF2B5EF4-FFF2-40B4-BE49-F238E27FC236}">
                <a16:creationId xmlns:a16="http://schemas.microsoft.com/office/drawing/2014/main" id="{A74AEAEB-9057-4ECF-90BB-5D485D9B7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22513" y="882700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andy border png">
            <a:extLst>
              <a:ext uri="{FF2B5EF4-FFF2-40B4-BE49-F238E27FC236}">
                <a16:creationId xmlns:a16="http://schemas.microsoft.com/office/drawing/2014/main" id="{F1D1EA1F-0DC5-4AA6-A4F2-BF3643E5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0" y="270588"/>
            <a:ext cx="11709919" cy="63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62" y="1903444"/>
            <a:ext cx="8815874" cy="3489649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Suggested Reading</a:t>
            </a:r>
          </a:p>
        </p:txBody>
      </p:sp>
    </p:spTree>
    <p:extLst>
      <p:ext uri="{BB962C8B-B14F-4D97-AF65-F5344CB8AC3E}">
        <p14:creationId xmlns:p14="http://schemas.microsoft.com/office/powerpoint/2010/main" val="68599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13200"/>
            <a:ext cx="11318033" cy="987814"/>
          </a:xfrm>
        </p:spPr>
        <p:txBody>
          <a:bodyPr>
            <a:noAutofit/>
          </a:bodyPr>
          <a:lstStyle/>
          <a:p>
            <a:r>
              <a:rPr lang="en-US" dirty="0"/>
              <a:t>Summer Reading/ Viewing List…</a:t>
            </a:r>
          </a:p>
        </p:txBody>
      </p:sp>
      <p:pic>
        <p:nvPicPr>
          <p:cNvPr id="2050" name="Picture 2" descr="Image result for candy border png">
            <a:extLst>
              <a:ext uri="{FF2B5EF4-FFF2-40B4-BE49-F238E27FC236}">
                <a16:creationId xmlns:a16="http://schemas.microsoft.com/office/drawing/2014/main" id="{A014CFA6-11CE-4243-B5E2-BE9736AFF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588637" y="998846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andy border png">
            <a:extLst>
              <a:ext uri="{FF2B5EF4-FFF2-40B4-BE49-F238E27FC236}">
                <a16:creationId xmlns:a16="http://schemas.microsoft.com/office/drawing/2014/main" id="{A74AEAEB-9057-4ECF-90BB-5D485D9B7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22513" y="1022666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6ADB44-00EC-4F66-94C1-08F372BF1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513" y="1778006"/>
            <a:ext cx="11485985" cy="469743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Read:</a:t>
            </a:r>
          </a:p>
          <a:p>
            <a:pPr lvl="1"/>
            <a:r>
              <a:rPr lang="en-US" sz="2400" i="1" dirty="0"/>
              <a:t>The Tapestry Model </a:t>
            </a:r>
            <a:r>
              <a:rPr lang="en-US" sz="2400" dirty="0"/>
              <a:t>By Dr. Jane J. Goodman</a:t>
            </a:r>
          </a:p>
          <a:p>
            <a:pPr lvl="1"/>
            <a:r>
              <a:rPr lang="en-US" sz="2400" i="1" dirty="0"/>
              <a:t>Why Aren’t We There Yet? Taking Personal Responsibility for Creating an Inclusive Campus</a:t>
            </a:r>
            <a:r>
              <a:rPr lang="en-US" sz="2400" dirty="0"/>
              <a:t> Edited by Jan Arminio, Vastu Torres, and Rachele L. Pope</a:t>
            </a:r>
          </a:p>
          <a:p>
            <a:pPr lvl="1"/>
            <a:r>
              <a:rPr lang="en-US" sz="2400" i="1" dirty="0"/>
              <a:t>Multiculturalism on Campus: The Theory, Models, and Practices for Understanding Diversity and Creating Inclusion</a:t>
            </a:r>
            <a:r>
              <a:rPr lang="en-US" sz="2400" dirty="0"/>
              <a:t> Edited by Michael J. Cujet, Mary F. Howard-Hamilton, and Diane L. Cooper. </a:t>
            </a:r>
          </a:p>
          <a:p>
            <a:pPr lvl="1"/>
            <a:r>
              <a:rPr lang="en-US" sz="2400" i="1" dirty="0"/>
              <a:t>Insiders Guide to Community College Administration</a:t>
            </a:r>
            <a:r>
              <a:rPr lang="en-US" sz="2400" dirty="0"/>
              <a:t> by Robert Jensen</a:t>
            </a:r>
          </a:p>
          <a:p>
            <a:pPr lvl="1"/>
            <a:r>
              <a:rPr lang="en-US" sz="2400" i="1" dirty="0"/>
              <a:t>Emotional Intelligence 2.0</a:t>
            </a:r>
            <a:r>
              <a:rPr lang="en-US" sz="2400" dirty="0"/>
              <a:t> by Travis Bradberry, Jean Greaves</a:t>
            </a:r>
          </a:p>
          <a:p>
            <a:pPr lvl="1"/>
            <a:r>
              <a:rPr lang="en-US" sz="2400" i="1" dirty="0"/>
              <a:t>Leadership 2.0 By </a:t>
            </a:r>
            <a:r>
              <a:rPr lang="en-US" dirty="0"/>
              <a:t>Travis Bradberry, Jean Greaves</a:t>
            </a:r>
          </a:p>
          <a:p>
            <a:pPr lvl="1"/>
            <a:r>
              <a:rPr lang="en-US" sz="2400" i="1" dirty="0"/>
              <a:t>7 Habits of Highly Effective People </a:t>
            </a:r>
            <a:r>
              <a:rPr lang="en-US" dirty="0"/>
              <a:t>by Stephen Covey</a:t>
            </a:r>
            <a:endParaRPr lang="en-US" sz="2400" i="1" dirty="0"/>
          </a:p>
          <a:p>
            <a:r>
              <a:rPr lang="en-US" sz="2800" dirty="0"/>
              <a:t>Watch: </a:t>
            </a:r>
          </a:p>
          <a:p>
            <a:pPr lvl="1"/>
            <a:r>
              <a:rPr lang="en-US" sz="2400" dirty="0"/>
              <a:t>Mele Murals (link provided in Power Point Presentation)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548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8" y="3367124"/>
            <a:ext cx="9286293" cy="847547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48C727-BAF3-40B7-86FF-92276AF8C7A4}"/>
              </a:ext>
            </a:extLst>
          </p:cNvPr>
          <p:cNvGrpSpPr/>
          <p:nvPr/>
        </p:nvGrpSpPr>
        <p:grpSpPr>
          <a:xfrm>
            <a:off x="631812" y="2552442"/>
            <a:ext cx="11092904" cy="405613"/>
            <a:chOff x="571659" y="3533754"/>
            <a:chExt cx="11318648" cy="540433"/>
          </a:xfrm>
        </p:grpSpPr>
        <p:pic>
          <p:nvPicPr>
            <p:cNvPr id="5" name="Picture 2" descr="Image result for candy border png">
              <a:extLst>
                <a:ext uri="{FF2B5EF4-FFF2-40B4-BE49-F238E27FC236}">
                  <a16:creationId xmlns:a16="http://schemas.microsoft.com/office/drawing/2014/main" id="{765F3829-3AD1-4628-8DCD-791E091772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92" t="92522"/>
            <a:stretch/>
          </p:blipFill>
          <p:spPr bwMode="auto">
            <a:xfrm>
              <a:off x="6230983" y="3561328"/>
              <a:ext cx="5659324" cy="51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candy border png">
              <a:extLst>
                <a:ext uri="{FF2B5EF4-FFF2-40B4-BE49-F238E27FC236}">
                  <a16:creationId xmlns:a16="http://schemas.microsoft.com/office/drawing/2014/main" id="{0DC2B87E-417E-4BDF-85E4-79F34F87F2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92" t="92522"/>
            <a:stretch/>
          </p:blipFill>
          <p:spPr bwMode="auto">
            <a:xfrm rot="10800000">
              <a:off x="571659" y="3533754"/>
              <a:ext cx="5659324" cy="51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82FF4339-9607-4770-AB4F-B0980DDDF7DB}"/>
              </a:ext>
            </a:extLst>
          </p:cNvPr>
          <p:cNvSpPr txBox="1">
            <a:spLocks/>
          </p:cNvSpPr>
          <p:nvPr/>
        </p:nvSpPr>
        <p:spPr>
          <a:xfrm>
            <a:off x="1606264" y="4810340"/>
            <a:ext cx="9144000" cy="14455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+mj-lt"/>
              </a:rPr>
              <a:t>Michele Haggar</a:t>
            </a:r>
          </a:p>
          <a:p>
            <a:pPr marL="0" indent="0" algn="ctr">
              <a:buNone/>
            </a:pPr>
            <a:r>
              <a:rPr lang="en-US" i="1" dirty="0">
                <a:latin typeface="+mj-lt"/>
              </a:rPr>
              <a:t>E: </a:t>
            </a:r>
            <a:r>
              <a:rPr lang="en-US" i="1" dirty="0">
                <a:latin typeface="+mj-lt"/>
                <a:hlinkClick r:id="rId3"/>
              </a:rPr>
              <a:t>haggarm@smccd.edu</a:t>
            </a:r>
            <a:endParaRPr lang="en-US" i="1" dirty="0">
              <a:latin typeface="+mj-lt"/>
            </a:endParaRPr>
          </a:p>
          <a:p>
            <a:pPr marL="0" indent="0" algn="ctr">
              <a:buNone/>
            </a:pPr>
            <a:r>
              <a:rPr lang="en-US" i="1" dirty="0">
                <a:latin typeface="+mj-lt"/>
              </a:rPr>
              <a:t>Ph: (650)738-7026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9E7938-D6C8-414B-BB1F-042BD62503E6}"/>
              </a:ext>
            </a:extLst>
          </p:cNvPr>
          <p:cNvSpPr txBox="1">
            <a:spLocks/>
          </p:cNvSpPr>
          <p:nvPr/>
        </p:nvSpPr>
        <p:spPr>
          <a:xfrm>
            <a:off x="3329406" y="541709"/>
            <a:ext cx="5697717" cy="165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981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en-US" sz="4800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Examining Myths</a:t>
            </a:r>
          </a:p>
          <a:p>
            <a:r>
              <a:rPr lang="en-US" sz="4800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Leadership: Seeing what it looks like</a:t>
            </a:r>
          </a:p>
          <a:p>
            <a:r>
              <a:rPr lang="en-US" sz="4800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Creating Leadership Opportunities</a:t>
            </a:r>
          </a:p>
          <a:p>
            <a:r>
              <a:rPr lang="en-US" sz="4800" dirty="0">
                <a:latin typeface="+mj-lt"/>
                <a:ea typeface="Arial Unicode MS" panose="020B0604020202020204" pitchFamily="34" charset="-128"/>
                <a:cs typeface="Times New Roman" panose="02020603050405020304" pitchFamily="18" charset="0"/>
              </a:rPr>
              <a:t>Suggested Reading</a:t>
            </a:r>
          </a:p>
          <a:p>
            <a:endParaRPr lang="en-US" dirty="0">
              <a:latin typeface="+mj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8169" cy="4750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You will understand how leadership is possible by examining misconceptions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You will learn several basic characteristics about a leader that will help you understand how to see yourself and others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You will learn how to approach creating leadership opportunities and have suggested reading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888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andy border png">
            <a:extLst>
              <a:ext uri="{FF2B5EF4-FFF2-40B4-BE49-F238E27FC236}">
                <a16:creationId xmlns:a16="http://schemas.microsoft.com/office/drawing/2014/main" id="{F1D1EA1F-0DC5-4AA6-A4F2-BF3643E5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0" y="270588"/>
            <a:ext cx="11709919" cy="63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62" y="1903444"/>
            <a:ext cx="8815874" cy="3489649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Examining Myths</a:t>
            </a:r>
          </a:p>
        </p:txBody>
      </p:sp>
    </p:spTree>
    <p:extLst>
      <p:ext uri="{BB962C8B-B14F-4D97-AF65-F5344CB8AC3E}">
        <p14:creationId xmlns:p14="http://schemas.microsoft.com/office/powerpoint/2010/main" val="404536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365126"/>
            <a:ext cx="11318033" cy="987814"/>
          </a:xfrm>
        </p:spPr>
        <p:txBody>
          <a:bodyPr>
            <a:noAutofit/>
          </a:bodyPr>
          <a:lstStyle/>
          <a:p>
            <a:r>
              <a:rPr lang="en-US" dirty="0"/>
              <a:t>Myth 1: Classified Don’t Have a Seat at the Table</a:t>
            </a:r>
          </a:p>
        </p:txBody>
      </p:sp>
      <p:pic>
        <p:nvPicPr>
          <p:cNvPr id="2050" name="Picture 2" descr="Image result for candy border png">
            <a:extLst>
              <a:ext uri="{FF2B5EF4-FFF2-40B4-BE49-F238E27FC236}">
                <a16:creationId xmlns:a16="http://schemas.microsoft.com/office/drawing/2014/main" id="{A014CFA6-11CE-4243-B5E2-BE9736AFF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588637" y="1092150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o brains talking">
            <a:extLst>
              <a:ext uri="{FF2B5EF4-FFF2-40B4-BE49-F238E27FC236}">
                <a16:creationId xmlns:a16="http://schemas.microsoft.com/office/drawing/2014/main" id="{A48E9C3C-C400-4C64-AFE1-65096ED4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" y="3236727"/>
            <a:ext cx="3346674" cy="2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20CE59-8275-48BC-8371-1489DCDDC3BC}"/>
              </a:ext>
            </a:extLst>
          </p:cNvPr>
          <p:cNvSpPr txBox="1">
            <a:spLocks/>
          </p:cNvSpPr>
          <p:nvPr/>
        </p:nvSpPr>
        <p:spPr>
          <a:xfrm>
            <a:off x="111972" y="2552417"/>
            <a:ext cx="3693336" cy="5956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/>
              <a:t>Activity: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AEFD47-9CA7-410F-8218-78C18454BEE4}"/>
              </a:ext>
            </a:extLst>
          </p:cNvPr>
          <p:cNvSpPr txBox="1">
            <a:spLocks/>
          </p:cNvSpPr>
          <p:nvPr/>
        </p:nvSpPr>
        <p:spPr>
          <a:xfrm>
            <a:off x="3868202" y="1847490"/>
            <a:ext cx="8080020" cy="47271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000" b="1" dirty="0"/>
              <a:t>Step 1:</a:t>
            </a:r>
            <a:r>
              <a:rPr lang="en-US" sz="4000" dirty="0"/>
              <a:t> Discuss whether you feel, at your campus, you feel Classified Staff don’t have a seat at the table? Share why or why not.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/>
              <a:t>Step 2:</a:t>
            </a:r>
            <a:r>
              <a:rPr lang="en-US" sz="4000" dirty="0"/>
              <a:t> Together, write down how you could address it on the “Activity Sheet”</a:t>
            </a:r>
          </a:p>
        </p:txBody>
      </p:sp>
      <p:pic>
        <p:nvPicPr>
          <p:cNvPr id="11" name="Picture 2" descr="Image result for candy border png">
            <a:extLst>
              <a:ext uri="{FF2B5EF4-FFF2-40B4-BE49-F238E27FC236}">
                <a16:creationId xmlns:a16="http://schemas.microsoft.com/office/drawing/2014/main" id="{A74AEAEB-9057-4ECF-90BB-5D485D9B7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22513" y="1115970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2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365126"/>
            <a:ext cx="11318033" cy="987814"/>
          </a:xfrm>
        </p:spPr>
        <p:txBody>
          <a:bodyPr>
            <a:noAutofit/>
          </a:bodyPr>
          <a:lstStyle/>
          <a:p>
            <a:r>
              <a:rPr lang="en-US" dirty="0"/>
              <a:t>Myth 2: Classified Can’t Move Up the Ladder</a:t>
            </a:r>
          </a:p>
        </p:txBody>
      </p:sp>
      <p:pic>
        <p:nvPicPr>
          <p:cNvPr id="2050" name="Picture 2" descr="Image result for candy border png">
            <a:extLst>
              <a:ext uri="{FF2B5EF4-FFF2-40B4-BE49-F238E27FC236}">
                <a16:creationId xmlns:a16="http://schemas.microsoft.com/office/drawing/2014/main" id="{A014CFA6-11CE-4243-B5E2-BE9736AFF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588637" y="1092150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o brains talking">
            <a:extLst>
              <a:ext uri="{FF2B5EF4-FFF2-40B4-BE49-F238E27FC236}">
                <a16:creationId xmlns:a16="http://schemas.microsoft.com/office/drawing/2014/main" id="{A48E9C3C-C400-4C64-AFE1-65096ED4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" y="3236727"/>
            <a:ext cx="3346674" cy="2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20CE59-8275-48BC-8371-1489DCDDC3BC}"/>
              </a:ext>
            </a:extLst>
          </p:cNvPr>
          <p:cNvSpPr txBox="1">
            <a:spLocks/>
          </p:cNvSpPr>
          <p:nvPr/>
        </p:nvSpPr>
        <p:spPr>
          <a:xfrm>
            <a:off x="111972" y="2552417"/>
            <a:ext cx="3693336" cy="5956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/>
              <a:t>Activity: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AEFD47-9CA7-410F-8218-78C18454BEE4}"/>
              </a:ext>
            </a:extLst>
          </p:cNvPr>
          <p:cNvSpPr txBox="1">
            <a:spLocks/>
          </p:cNvSpPr>
          <p:nvPr/>
        </p:nvSpPr>
        <p:spPr>
          <a:xfrm>
            <a:off x="3707027" y="2207742"/>
            <a:ext cx="8340050" cy="4262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Step 1: Discuss together if you agree with this statement. Why or why not?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Step 2: Write down why you think staff can or cannot move up the ladder.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/>
              <a:t>Step 3: Write down solutions this problem (if you perceive it as a truth) on your activity sheet</a:t>
            </a:r>
          </a:p>
        </p:txBody>
      </p:sp>
      <p:pic>
        <p:nvPicPr>
          <p:cNvPr id="11" name="Picture 2" descr="Image result for candy border png">
            <a:extLst>
              <a:ext uri="{FF2B5EF4-FFF2-40B4-BE49-F238E27FC236}">
                <a16:creationId xmlns:a16="http://schemas.microsoft.com/office/drawing/2014/main" id="{A74AEAEB-9057-4ECF-90BB-5D485D9B7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22513" y="1115970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7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365126"/>
            <a:ext cx="11318033" cy="987814"/>
          </a:xfrm>
        </p:spPr>
        <p:txBody>
          <a:bodyPr>
            <a:noAutofit/>
          </a:bodyPr>
          <a:lstStyle/>
          <a:p>
            <a:r>
              <a:rPr lang="en-US" dirty="0"/>
              <a:t>Myth 3: Classified don’t have time to step outside their office and attend senate meetings</a:t>
            </a:r>
          </a:p>
        </p:txBody>
      </p:sp>
      <p:pic>
        <p:nvPicPr>
          <p:cNvPr id="2050" name="Picture 2" descr="Image result for candy border png">
            <a:extLst>
              <a:ext uri="{FF2B5EF4-FFF2-40B4-BE49-F238E27FC236}">
                <a16:creationId xmlns:a16="http://schemas.microsoft.com/office/drawing/2014/main" id="{A014CFA6-11CE-4243-B5E2-BE9736AFF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588637" y="1428054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wo brains talking">
            <a:extLst>
              <a:ext uri="{FF2B5EF4-FFF2-40B4-BE49-F238E27FC236}">
                <a16:creationId xmlns:a16="http://schemas.microsoft.com/office/drawing/2014/main" id="{A48E9C3C-C400-4C64-AFE1-65096ED4B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" y="3236727"/>
            <a:ext cx="3346674" cy="204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20CE59-8275-48BC-8371-1489DCDDC3BC}"/>
              </a:ext>
            </a:extLst>
          </p:cNvPr>
          <p:cNvSpPr txBox="1">
            <a:spLocks/>
          </p:cNvSpPr>
          <p:nvPr/>
        </p:nvSpPr>
        <p:spPr>
          <a:xfrm>
            <a:off x="111972" y="2552417"/>
            <a:ext cx="3693336" cy="5956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/>
              <a:t>Activity: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AEFD47-9CA7-410F-8218-78C18454BEE4}"/>
              </a:ext>
            </a:extLst>
          </p:cNvPr>
          <p:cNvSpPr txBox="1">
            <a:spLocks/>
          </p:cNvSpPr>
          <p:nvPr/>
        </p:nvSpPr>
        <p:spPr>
          <a:xfrm>
            <a:off x="4000008" y="2307935"/>
            <a:ext cx="8080020" cy="4249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Step 1: Discuss together if, on your campus, you would say this statement is true? Why or why not?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Step 2: Write down reasons you think staff can or cannot step outside their office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/>
              <a:t>Step 3: Write down solutions this problem (if you perceive it as a truth) on your activity sheet</a:t>
            </a:r>
          </a:p>
        </p:txBody>
      </p:sp>
      <p:pic>
        <p:nvPicPr>
          <p:cNvPr id="11" name="Picture 2" descr="Image result for candy border png">
            <a:extLst>
              <a:ext uri="{FF2B5EF4-FFF2-40B4-BE49-F238E27FC236}">
                <a16:creationId xmlns:a16="http://schemas.microsoft.com/office/drawing/2014/main" id="{A74AEAEB-9057-4ECF-90BB-5D485D9B7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r="3991" b="85507"/>
          <a:stretch/>
        </p:blipFill>
        <p:spPr bwMode="auto">
          <a:xfrm>
            <a:off x="522513" y="1451874"/>
            <a:ext cx="608085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5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andy border png">
            <a:extLst>
              <a:ext uri="{FF2B5EF4-FFF2-40B4-BE49-F238E27FC236}">
                <a16:creationId xmlns:a16="http://schemas.microsoft.com/office/drawing/2014/main" id="{F1D1EA1F-0DC5-4AA6-A4F2-BF3643E5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0" y="270588"/>
            <a:ext cx="11709919" cy="63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E2026-9B65-424B-9109-50B117C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62" y="1903444"/>
            <a:ext cx="8815874" cy="34896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dirty="0"/>
              <a:t>Leadership: Seeing 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265208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1F8573-13B6-43ED-8487-425E6B4DC4EF}"/>
              </a:ext>
            </a:extLst>
          </p:cNvPr>
          <p:cNvSpPr txBox="1">
            <a:spLocks/>
          </p:cNvSpPr>
          <p:nvPr/>
        </p:nvSpPr>
        <p:spPr>
          <a:xfrm>
            <a:off x="287998" y="340694"/>
            <a:ext cx="8510770" cy="187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Truth: A Leader Recognizes Equity and Inclusivity</a:t>
            </a:r>
          </a:p>
        </p:txBody>
      </p:sp>
      <p:pic>
        <p:nvPicPr>
          <p:cNvPr id="15" name="Picture 2" descr="http://www.dianegoodman.com/images/headshots.jpg">
            <a:extLst>
              <a:ext uri="{FF2B5EF4-FFF2-40B4-BE49-F238E27FC236}">
                <a16:creationId xmlns:a16="http://schemas.microsoft.com/office/drawing/2014/main" id="{3B59B723-8665-4D19-BF1A-DE5E035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93" y="2434959"/>
            <a:ext cx="1326198" cy="16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1F8CB5-A394-40E7-ADE7-D8EEEDE6210A}"/>
              </a:ext>
            </a:extLst>
          </p:cNvPr>
          <p:cNvSpPr txBox="1">
            <a:spLocks/>
          </p:cNvSpPr>
          <p:nvPr/>
        </p:nvSpPr>
        <p:spPr>
          <a:xfrm>
            <a:off x="521262" y="4311401"/>
            <a:ext cx="3808141" cy="22805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</a:t>
            </a:r>
            <a:r>
              <a:rPr lang="en-US" dirty="0">
                <a:hlinkClick r:id="rId4"/>
              </a:rPr>
              <a:t>The Tapestry Model: Exploring Social Identities, Privileges, and Oppression from an intersectional Perspective</a:t>
            </a:r>
            <a:r>
              <a:rPr lang="en-US" dirty="0"/>
              <a:t>”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By Dr. Diane J. Goodman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EA4720-2DF8-4BD2-80E1-E93F3AEDF477}"/>
              </a:ext>
            </a:extLst>
          </p:cNvPr>
          <p:cNvSpPr txBox="1">
            <a:spLocks/>
          </p:cNvSpPr>
          <p:nvPr/>
        </p:nvSpPr>
        <p:spPr>
          <a:xfrm>
            <a:off x="4329403" y="2111779"/>
            <a:ext cx="7464491" cy="44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“The Tapestry Model (TM) uses the metaphor of weaving a tapestry to illuminate some of the main tenets of an intersectional framework and other aspects of how people experience social identities within larger systems of structural inequality.” </a:t>
            </a:r>
          </a:p>
        </p:txBody>
      </p:sp>
    </p:spTree>
    <p:extLst>
      <p:ext uri="{BB962C8B-B14F-4D97-AF65-F5344CB8AC3E}">
        <p14:creationId xmlns:p14="http://schemas.microsoft.com/office/powerpoint/2010/main" val="10938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981</Words>
  <Application>Microsoft Macintosh PowerPoint</Application>
  <PresentationFormat>Widescreen</PresentationFormat>
  <Paragraphs>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Aldine401 BT</vt:lpstr>
      <vt:lpstr>Arial</vt:lpstr>
      <vt:lpstr>Calibri</vt:lpstr>
      <vt:lpstr>Calibri Light</vt:lpstr>
      <vt:lpstr>Times New Roman</vt:lpstr>
      <vt:lpstr>Office Theme</vt:lpstr>
      <vt:lpstr>Pass the Sugar, Please—Creating Opportunities for Staff to Have a Seat at the Table</vt:lpstr>
      <vt:lpstr>Overview</vt:lpstr>
      <vt:lpstr>Learning Outcomes</vt:lpstr>
      <vt:lpstr>Examining Myths</vt:lpstr>
      <vt:lpstr>Myth 1: Classified Don’t Have a Seat at the Table</vt:lpstr>
      <vt:lpstr>Myth 2: Classified Can’t Move Up the Ladder</vt:lpstr>
      <vt:lpstr>Myth 3: Classified don’t have time to step outside their office and attend senate meetings</vt:lpstr>
      <vt:lpstr>Leadership: Seeing what it looks like</vt:lpstr>
      <vt:lpstr>PowerPoint Presentation</vt:lpstr>
      <vt:lpstr>PowerPoint Presentation</vt:lpstr>
      <vt:lpstr>What everyone sees…</vt:lpstr>
      <vt:lpstr>What we experience, but others don’t see</vt:lpstr>
      <vt:lpstr>PowerPoint Presentation</vt:lpstr>
      <vt:lpstr>PowerPoint Presentation</vt:lpstr>
      <vt:lpstr>Creating Leadership Opportunities</vt:lpstr>
      <vt:lpstr>Connecting Classified to Administrators and the Campus</vt:lpstr>
      <vt:lpstr>Suggested Reading</vt:lpstr>
      <vt:lpstr>Summer Reading/ Viewing List…</vt:lpstr>
      <vt:lpstr>Questions?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Haggar, Michele</dc:creator>
  <cp:lastModifiedBy>Plyley, Cari</cp:lastModifiedBy>
  <cp:revision>19</cp:revision>
  <dcterms:created xsi:type="dcterms:W3CDTF">2018-06-12T00:03:42Z</dcterms:created>
  <dcterms:modified xsi:type="dcterms:W3CDTF">2018-06-19T21:23:22Z</dcterms:modified>
</cp:coreProperties>
</file>